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147470983" r:id="rId3"/>
    <p:sldId id="2147470980" r:id="rId4"/>
    <p:sldId id="2147470986" r:id="rId5"/>
    <p:sldId id="2147470987" r:id="rId6"/>
    <p:sldId id="2147470989" r:id="rId7"/>
    <p:sldId id="2147470990" r:id="rId8"/>
    <p:sldId id="2147470982" r:id="rId9"/>
    <p:sldId id="2147470991" r:id="rId10"/>
    <p:sldId id="2147470984" r:id="rId11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85"/>
    <a:srgbClr val="00AF7C"/>
    <a:srgbClr val="005C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23A10-EB3F-4B31-A8CC-6937C14B9B74}" v="3" dt="2023-12-27T11:21:48.7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728" autoAdjust="0"/>
    <p:restoredTop sz="94653"/>
  </p:normalViewPr>
  <p:slideViewPr>
    <p:cSldViewPr snapToGrid="0">
      <p:cViewPr varScale="1">
        <p:scale>
          <a:sx n="73" d="100"/>
          <a:sy n="73" d="100"/>
        </p:scale>
        <p:origin x="52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hani A. Alhakami تهاني احمد الحكمي" userId="489bf03d-8fe7-48ba-bc58-ad479f106d44" providerId="ADAL" clId="{FAF23A10-EB3F-4B31-A8CC-6937C14B9B74}"/>
    <pc:docChg chg="custSel modSld sldOrd">
      <pc:chgData name="Tahani A. Alhakami تهاني احمد الحكمي" userId="489bf03d-8fe7-48ba-bc58-ad479f106d44" providerId="ADAL" clId="{FAF23A10-EB3F-4B31-A8CC-6937C14B9B74}" dt="2023-12-27T11:23:36.538" v="284" actId="20577"/>
      <pc:docMkLst>
        <pc:docMk/>
      </pc:docMkLst>
      <pc:sldChg chg="addSp modSp mod ord">
        <pc:chgData name="Tahani A. Alhakami تهاني احمد الحكمي" userId="489bf03d-8fe7-48ba-bc58-ad479f106d44" providerId="ADAL" clId="{FAF23A10-EB3F-4B31-A8CC-6937C14B9B74}" dt="2023-12-27T11:23:36.538" v="284" actId="20577"/>
        <pc:sldMkLst>
          <pc:docMk/>
          <pc:sldMk cId="729207571" sldId="2147470980"/>
        </pc:sldMkLst>
        <pc:spChg chg="add mod">
          <ac:chgData name="Tahani A. Alhakami تهاني احمد الحكمي" userId="489bf03d-8fe7-48ba-bc58-ad479f106d44" providerId="ADAL" clId="{FAF23A10-EB3F-4B31-A8CC-6937C14B9B74}" dt="2023-12-27T11:23:36.538" v="284" actId="20577"/>
          <ac:spMkLst>
            <pc:docMk/>
            <pc:sldMk cId="729207571" sldId="2147470980"/>
            <ac:spMk id="3" creationId="{980B75A8-5BA6-0559-1378-014E9A5BE758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5" creationId="{AF3FB3FD-F2F7-EC54-F835-7F25F99C849E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3:01.626" v="13" actId="20577"/>
          <ac:spMkLst>
            <pc:docMk/>
            <pc:sldMk cId="729207571" sldId="2147470980"/>
            <ac:spMk id="18" creationId="{94CC8850-38DF-EF88-03AC-908422C5CDCD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3:07.935" v="27" actId="20577"/>
          <ac:spMkLst>
            <pc:docMk/>
            <pc:sldMk cId="729207571" sldId="2147470980"/>
            <ac:spMk id="19" creationId="{7410BF2E-3146-C792-BE40-EEF3F5D3BFB8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22" creationId="{06E5A238-8211-A227-A523-D92A08D751B5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23" creationId="{5ED3CD8D-DC9B-BC91-3CB7-A4879AA212B5}"/>
          </ac:spMkLst>
        </pc:spChg>
        <pc:spChg chg="mod">
          <ac:chgData name="Tahani A. Alhakami تهاني احمد الحكمي" userId="489bf03d-8fe7-48ba-bc58-ad479f106d44" providerId="ADAL" clId="{FAF23A10-EB3F-4B31-A8CC-6937C14B9B74}" dt="2023-12-06T07:42:23.345" v="0" actId="164"/>
          <ac:spMkLst>
            <pc:docMk/>
            <pc:sldMk cId="729207571" sldId="2147470980"/>
            <ac:spMk id="26" creationId="{42EEE4C3-CFFB-F7E2-2A04-032C9B7868C6}"/>
          </ac:spMkLst>
        </pc:spChg>
        <pc:grpChg chg="add mod">
          <ac:chgData name="Tahani A. Alhakami تهاني احمد الحكمي" userId="489bf03d-8fe7-48ba-bc58-ad479f106d44" providerId="ADAL" clId="{FAF23A10-EB3F-4B31-A8CC-6937C14B9B74}" dt="2023-12-06T07:42:29.275" v="2" actId="14100"/>
          <ac:grpSpMkLst>
            <pc:docMk/>
            <pc:sldMk cId="729207571" sldId="2147470980"/>
            <ac:grpSpMk id="2" creationId="{C47878EA-51D6-F7CE-CFBD-B2EB64EB7812}"/>
          </ac:grpSpMkLst>
        </pc:grpChg>
        <pc:grpChg chg="mod">
          <ac:chgData name="Tahani A. Alhakami تهاني احمد الحكمي" userId="489bf03d-8fe7-48ba-bc58-ad479f106d44" providerId="ADAL" clId="{FAF23A10-EB3F-4B31-A8CC-6937C14B9B74}" dt="2023-12-06T07:42:23.345" v="0" actId="164"/>
          <ac:grpSpMkLst>
            <pc:docMk/>
            <pc:sldMk cId="729207571" sldId="2147470980"/>
            <ac:grpSpMk id="21" creationId="{1D02783C-7A06-C004-4C08-06391280C721}"/>
          </ac:grpSpMkLst>
        </pc:grpChg>
        <pc:graphicFrameChg chg="modGraphic">
          <ac:chgData name="Tahani A. Alhakami تهاني احمد الحكمي" userId="489bf03d-8fe7-48ba-bc58-ad479f106d44" providerId="ADAL" clId="{FAF23A10-EB3F-4B31-A8CC-6937C14B9B74}" dt="2023-12-06T07:44:04.124" v="56" actId="20577"/>
          <ac:graphicFrameMkLst>
            <pc:docMk/>
            <pc:sldMk cId="729207571" sldId="2147470980"/>
            <ac:graphicFrameMk id="4" creationId="{2A500914-F8D9-9A92-B102-C02974639C63}"/>
          </ac:graphicFrameMkLst>
        </pc:graphicFrameChg>
      </pc:sldChg>
      <pc:sldChg chg="addSp delSp modSp mod">
        <pc:chgData name="Tahani A. Alhakami تهاني احمد الحكمي" userId="489bf03d-8fe7-48ba-bc58-ad479f106d44" providerId="ADAL" clId="{FAF23A10-EB3F-4B31-A8CC-6937C14B9B74}" dt="2023-12-06T07:45:48.319" v="76" actId="14100"/>
        <pc:sldMkLst>
          <pc:docMk/>
          <pc:sldMk cId="1406023422" sldId="2147470982"/>
        </pc:sldMkLst>
        <pc:spChg chg="del mod">
          <ac:chgData name="Tahani A. Alhakami تهاني احمد الحكمي" userId="489bf03d-8fe7-48ba-bc58-ad479f106d44" providerId="ADAL" clId="{FAF23A10-EB3F-4B31-A8CC-6937C14B9B74}" dt="2023-12-06T07:45:39.785" v="74" actId="478"/>
          <ac:spMkLst>
            <pc:docMk/>
            <pc:sldMk cId="1406023422" sldId="2147470982"/>
            <ac:spMk id="3" creationId="{50BDF965-BAEA-3506-BD5A-4CAD513425A4}"/>
          </ac:spMkLst>
        </pc:spChg>
        <pc:spChg chg="add mod">
          <ac:chgData name="Tahani A. Alhakami تهاني احمد الحكمي" userId="489bf03d-8fe7-48ba-bc58-ad479f106d44" providerId="ADAL" clId="{FAF23A10-EB3F-4B31-A8CC-6937C14B9B74}" dt="2023-12-06T07:45:38.158" v="73"/>
          <ac:spMkLst>
            <pc:docMk/>
            <pc:sldMk cId="1406023422" sldId="2147470982"/>
            <ac:spMk id="4" creationId="{D1F01038-B8BC-ABB9-17D7-4ACA1ED4396A}"/>
          </ac:spMkLst>
        </pc:spChg>
        <pc:graphicFrameChg chg="mod modGraphic">
          <ac:chgData name="Tahani A. Alhakami تهاني احمد الحكمي" userId="489bf03d-8fe7-48ba-bc58-ad479f106d44" providerId="ADAL" clId="{FAF23A10-EB3F-4B31-A8CC-6937C14B9B74}" dt="2023-12-06T07:45:48.319" v="76" actId="14100"/>
          <ac:graphicFrameMkLst>
            <pc:docMk/>
            <pc:sldMk cId="1406023422" sldId="2147470982"/>
            <ac:graphicFrameMk id="2" creationId="{2245888D-F8BE-E13C-9592-ABAE218E5A2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4FDBC8B-1CB4-4050-BD69-EB4639E39CC7}" type="datetimeFigureOut">
              <a:rPr lang="ar-SA" smtClean="0"/>
              <a:t>18/11/47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4548104-068B-4F21-8039-618BEF9428F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380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6792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6514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8769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1468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5214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3124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104-068B-4F21-8039-618BEF9428FA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7989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23F75C-AB9E-AB2C-FF21-3F5242F8BDB2}"/>
              </a:ext>
            </a:extLst>
          </p:cNvPr>
          <p:cNvSpPr/>
          <p:nvPr userDrawn="1"/>
        </p:nvSpPr>
        <p:spPr>
          <a:xfrm>
            <a:off x="0" y="-19486"/>
            <a:ext cx="12193588" cy="661869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709610" rtl="1" eaLnBrk="1" latinLnBrk="0" hangingPunct="1"/>
            <a:endParaRPr lang="en-SA" sz="1397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B71135D-E397-51F2-CC34-84FDE76316C1}"/>
              </a:ext>
            </a:extLst>
          </p:cNvPr>
          <p:cNvSpPr txBox="1">
            <a:spLocks/>
          </p:cNvSpPr>
          <p:nvPr userDrawn="1"/>
        </p:nvSpPr>
        <p:spPr>
          <a:xfrm>
            <a:off x="360028" y="6470878"/>
            <a:ext cx="459690" cy="273845"/>
          </a:xfrm>
          <a:prstGeom prst="rect">
            <a:avLst/>
          </a:prstGeom>
          <a:solidFill>
            <a:srgbClr val="05B07C"/>
          </a:solidFill>
        </p:spPr>
        <p:txBody>
          <a:bodyPr vert="horz" lIns="91440" tIns="45720" rIns="91440" bIns="45720" rtlCol="0" anchor="ctr"/>
          <a:lstStyle>
            <a:defPPr>
              <a:defRPr lang="en-SA"/>
            </a:defPPr>
            <a:lvl1pPr marL="0" algn="ctr" defTabSz="914400" rtl="0" eaLnBrk="1" latinLnBrk="0" hangingPunct="1">
              <a:defRPr sz="698" b="0" i="0" kern="1200">
                <a:solidFill>
                  <a:schemeClr val="bg1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709515" rtl="1" eaLnBrk="1" latinLnBrk="0" hangingPunct="1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45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E8A441-E483-FDDB-1643-32D62BFB5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D1A852A-D347-5EA6-A620-A9C47EBCF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84B2C73-F825-A3C1-5003-471C924A2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62569A-499B-3343-DE7F-6754E0389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6E9E16-0644-E848-77CF-48ACA597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2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500651D-84FA-E0A9-4199-AA3A71A2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1DCD8DB-92C3-ADD7-41CC-D2003869B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D6FDFA4-95EF-43D5-1445-BFF2FA7D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8549F39-000A-CAF6-3485-14742EF7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B5BA10-8FE7-5BD5-2F30-80F1B30B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3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400177-40DF-ED99-563E-F193EFA0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5E3F652-1264-D0A1-AD87-4E429BA8A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88828E1-8CDB-DC2E-7B10-C42773AF3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9C9AAF1-DB6F-6927-37AB-5746738ED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3A2E8B6-C003-F63C-E762-3972ABA19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FEF7001-B85E-773E-B010-96B63B66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0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C230BA-70B7-03F8-742D-60E0B4F01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5EDD1BC-C25F-8334-6695-39F005D22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623E1D9-E7C5-56CE-61EB-65B587C5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0CCE83D-ED2C-BCBE-731B-16F47C5D2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5BCA01D-3E85-AD3D-84C8-E1DAD54FC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9DB9B7C-8C57-8712-603E-09E88606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5A04CAF-F53A-5043-2771-E783FA79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7D31762-FD88-7843-DFDB-2502344B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DF40B2-4A2A-D111-37C9-0D066E91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F7BE816-4044-55B0-460F-75B3D08D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A60385B-B303-8001-389E-EB7A2AE0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5E005F7-E18D-7BAF-8B74-1D3E37E7F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53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950C458-BA7E-8A2F-1237-BFDC4424E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1C4A3E99-8C19-3559-8696-36E57AE2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71D86DE-2657-947E-881C-24DD3E87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9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250D0B3-D3F1-DFE7-C4BB-AC39C3998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CC13E91-93E2-11D4-6EC3-5349A6961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3A53212-5D81-E062-C574-392BFFD1D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41BC3D7-072D-CBDF-53B8-DCB057155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D26A5BA-B3E5-EB12-A3A7-1BD2E6DC4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90BB073-5172-5211-2E33-2DE9BDA0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6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7B3DAD-2BEB-4C85-ABE0-4DE3CE748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A8699C6-8A9E-EE66-4D78-45095A56E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3C40D4C-3B1A-C2C1-EE9F-510EC6563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6D36682-55E6-FBFD-AB84-9BBD1C3AB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29D583A-ECCA-6697-6C7D-288983A5D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A889F5F-2552-9E0E-A807-00290D7F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0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4ED79C-B4C6-CAF2-26F5-CC87E69DF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1B70B72-F6E5-1A33-5986-A6AEEA86C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AD81AA8-3DBA-B503-65ED-EE9E52999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E3DC229-594A-970F-9551-42EDED5D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974CC63-BF34-FFD1-5EAC-978AAFE2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9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E6EA0C5-47D3-D57D-E618-1E347A27F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4E1D074-B73D-6D1C-86AE-0B44B3756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64D0A30-5DE4-288E-EA40-8E411DFBD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1C4876-637E-8796-38F5-F558EA0BE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C00F5A4-62ED-C94C-2061-2FE42D6CB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18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78" y="330414"/>
            <a:ext cx="11664241" cy="8084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11271" y="1892986"/>
            <a:ext cx="8369456" cy="563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002060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903F2-46E5-4469-BACC-A3312B37531C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1720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05C4E-EAF5-45C2-B06F-73FBE6722E04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4402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78" y="330414"/>
            <a:ext cx="11664241" cy="80847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99565" y="1568147"/>
            <a:ext cx="2807335" cy="447040"/>
          </a:xfrm>
          <a:custGeom>
            <a:avLst/>
            <a:gdLst/>
            <a:ahLst/>
            <a:cxnLst/>
            <a:rect l="l" t="t" r="r" b="b"/>
            <a:pathLst>
              <a:path w="2807335" h="447039">
                <a:moveTo>
                  <a:pt x="2696280" y="0"/>
                </a:moveTo>
                <a:lnTo>
                  <a:pt x="0" y="0"/>
                </a:lnTo>
                <a:lnTo>
                  <a:pt x="0" y="447010"/>
                </a:lnTo>
                <a:lnTo>
                  <a:pt x="2696280" y="447010"/>
                </a:lnTo>
                <a:lnTo>
                  <a:pt x="2739432" y="441156"/>
                </a:lnTo>
                <a:lnTo>
                  <a:pt x="2774669" y="425189"/>
                </a:lnTo>
                <a:lnTo>
                  <a:pt x="2798427" y="401508"/>
                </a:lnTo>
                <a:lnTo>
                  <a:pt x="2807139" y="372508"/>
                </a:lnTo>
                <a:lnTo>
                  <a:pt x="2807139" y="74503"/>
                </a:lnTo>
                <a:lnTo>
                  <a:pt x="2798427" y="45502"/>
                </a:lnTo>
                <a:lnTo>
                  <a:pt x="2774669" y="21821"/>
                </a:lnTo>
                <a:lnTo>
                  <a:pt x="2739432" y="5854"/>
                </a:lnTo>
                <a:lnTo>
                  <a:pt x="2696280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82394" y="4624168"/>
            <a:ext cx="2807335" cy="430530"/>
          </a:xfrm>
          <a:custGeom>
            <a:avLst/>
            <a:gdLst/>
            <a:ahLst/>
            <a:cxnLst/>
            <a:rect l="l" t="t" r="r" b="b"/>
            <a:pathLst>
              <a:path w="2807335" h="430529">
                <a:moveTo>
                  <a:pt x="2696280" y="0"/>
                </a:moveTo>
                <a:lnTo>
                  <a:pt x="0" y="0"/>
                </a:lnTo>
                <a:lnTo>
                  <a:pt x="0" y="430011"/>
                </a:lnTo>
                <a:lnTo>
                  <a:pt x="2696280" y="430011"/>
                </a:lnTo>
                <a:lnTo>
                  <a:pt x="2739431" y="424379"/>
                </a:lnTo>
                <a:lnTo>
                  <a:pt x="2774669" y="409020"/>
                </a:lnTo>
                <a:lnTo>
                  <a:pt x="2798427" y="386239"/>
                </a:lnTo>
                <a:lnTo>
                  <a:pt x="2807138" y="358341"/>
                </a:lnTo>
                <a:lnTo>
                  <a:pt x="2807138" y="71669"/>
                </a:lnTo>
                <a:lnTo>
                  <a:pt x="2798427" y="43772"/>
                </a:lnTo>
                <a:lnTo>
                  <a:pt x="2774669" y="20991"/>
                </a:lnTo>
                <a:lnTo>
                  <a:pt x="2739431" y="5632"/>
                </a:lnTo>
                <a:lnTo>
                  <a:pt x="2696280" y="0"/>
                </a:lnTo>
                <a:close/>
              </a:path>
            </a:pathLst>
          </a:custGeom>
          <a:solidFill>
            <a:srgbClr val="00B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431783" y="4246454"/>
            <a:ext cx="2940685" cy="444500"/>
          </a:xfrm>
          <a:custGeom>
            <a:avLst/>
            <a:gdLst/>
            <a:ahLst/>
            <a:cxnLst/>
            <a:rect l="l" t="t" r="r" b="b"/>
            <a:pathLst>
              <a:path w="2940684" h="444500">
                <a:moveTo>
                  <a:pt x="2940370" y="0"/>
                </a:moveTo>
                <a:lnTo>
                  <a:pt x="116119" y="0"/>
                </a:lnTo>
                <a:lnTo>
                  <a:pt x="70920" y="5816"/>
                </a:lnTo>
                <a:lnTo>
                  <a:pt x="34010" y="21678"/>
                </a:lnTo>
                <a:lnTo>
                  <a:pt x="9125" y="45204"/>
                </a:lnTo>
                <a:lnTo>
                  <a:pt x="0" y="74014"/>
                </a:lnTo>
                <a:lnTo>
                  <a:pt x="0" y="370065"/>
                </a:lnTo>
                <a:lnTo>
                  <a:pt x="9125" y="398875"/>
                </a:lnTo>
                <a:lnTo>
                  <a:pt x="34010" y="422401"/>
                </a:lnTo>
                <a:lnTo>
                  <a:pt x="70920" y="438263"/>
                </a:lnTo>
                <a:lnTo>
                  <a:pt x="116119" y="444079"/>
                </a:lnTo>
                <a:lnTo>
                  <a:pt x="2940370" y="444079"/>
                </a:lnTo>
                <a:lnTo>
                  <a:pt x="2940370" y="0"/>
                </a:lnTo>
                <a:close/>
              </a:path>
            </a:pathLst>
          </a:custGeom>
          <a:solidFill>
            <a:srgbClr val="0094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00877" y="1237676"/>
            <a:ext cx="2931160" cy="4572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F3C4D-4488-4D65-913E-9B39637919D9}" type="datetime1">
              <a:rPr lang="en-US" smtClean="0"/>
              <a:t>5/4/2026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283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78" y="330414"/>
            <a:ext cx="11664241" cy="8084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027C-07BA-43E2-9156-CE17A7BE5A4B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2286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7388" y="353465"/>
            <a:ext cx="3462727" cy="573613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78CCD-FEDB-4406-8B61-AD6B2131D83A}" type="datetime1">
              <a:rPr lang="en-US" smtClean="0"/>
              <a:t>5/4/2026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81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37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9A61BF6-ECFE-AF2C-6940-14F1D182F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29F9EB9-A156-757D-4817-6DB0C5FC8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727241F-2E61-99A6-F90F-7C0254A58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B505F-799E-43E6-9EFC-09FB65BF444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8F202B2-7EE8-EB94-6BF3-CB268032C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88845BA-79BF-8AE8-6A87-AC67752F0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B8D0F-034F-45DB-BD62-59E0EFC2C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4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3760" y="6295433"/>
            <a:ext cx="11664477" cy="3651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0042" y="344602"/>
            <a:ext cx="4791914" cy="563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2185" y="2816471"/>
            <a:ext cx="8847628" cy="1836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chemeClr val="bg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ECD6F-79E9-43F2-8F99-943BC22AC9D9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9995" y="6367960"/>
            <a:ext cx="274320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05E84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404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AA2C-402A-9867-FFB3-0CD3C85ED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A44577-92A3-4F69-9AA3-CE7EBE44A83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SA" smtClean="0"/>
              <a:t>1</a:t>
            </a:fld>
            <a:endParaRPr lang="en-SA" dirty="0"/>
          </a:p>
        </p:txBody>
      </p:sp>
      <p:pic>
        <p:nvPicPr>
          <p:cNvPr id="4" name="صورة 3" descr="A blurry image of a blue and green background&#10;&#10;Description automatically generated">
            <a:extLst>
              <a:ext uri="{FF2B5EF4-FFF2-40B4-BE49-F238E27FC236}">
                <a16:creationId xmlns:a16="http://schemas.microsoft.com/office/drawing/2014/main" id="{2BAD3CE3-2FCE-6A24-313D-57243DBD9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332302BC-B397-E634-73E5-1642603765A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100000"/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7359" y="614885"/>
            <a:ext cx="1316005" cy="1393210"/>
          </a:xfrm>
          <a:prstGeom prst="rect">
            <a:avLst/>
          </a:prstGeom>
        </p:spPr>
      </p:pic>
      <p:sp>
        <p:nvSpPr>
          <p:cNvPr id="6" name="مربع نص 2">
            <a:extLst>
              <a:ext uri="{FF2B5EF4-FFF2-40B4-BE49-F238E27FC236}">
                <a16:creationId xmlns:a16="http://schemas.microsoft.com/office/drawing/2014/main" id="{4B8135FB-676E-BF0E-B7B1-E976A32EFFBE}"/>
              </a:ext>
            </a:extLst>
          </p:cNvPr>
          <p:cNvSpPr txBox="1"/>
          <p:nvPr/>
        </p:nvSpPr>
        <p:spPr>
          <a:xfrm>
            <a:off x="3910841" y="3848271"/>
            <a:ext cx="73963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Next LT Arabic" panose="020B0503020203050203" pitchFamily="34" charset="-78"/>
                <a:cs typeface="DIN Next LT Arabic" panose="020B0503020203050203" pitchFamily="34" charset="-78"/>
              </a:rPr>
              <a:t>الخطة السنوية لمنظمات القطاع غير الربحي</a:t>
            </a:r>
          </a:p>
        </p:txBody>
      </p:sp>
    </p:spTree>
    <p:extLst>
      <p:ext uri="{BB962C8B-B14F-4D97-AF65-F5344CB8AC3E}">
        <p14:creationId xmlns:p14="http://schemas.microsoft.com/office/powerpoint/2010/main" val="1996576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29014"/>
              </p:ext>
            </p:extLst>
          </p:nvPr>
        </p:nvGraphicFramePr>
        <p:xfrm>
          <a:off x="280785" y="1691614"/>
          <a:ext cx="11719035" cy="51833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037954">
                <a:tc>
                  <a:txBody>
                    <a:bodyPr/>
                    <a:lstStyle/>
                    <a:p>
                      <a:pPr algn="ctr"/>
                      <a:endParaRPr lang="ar-SA" sz="1600" b="1" i="0" dirty="0" smtClean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9203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مايو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الشباب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المهتمون بمجال صناعة المحتوى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الصحفيون الراغبين في تطوير مهاراتهم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هواة صناع المحتوى</a:t>
                      </a:r>
                      <a:endParaRPr lang="ar-SA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تطوير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مهارات الأفراد في مجال صناعة المحتوى الإعلامي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تشجيع الإبداع والابتكار في صناعة المحتوى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بناء المهارات التقنية وتعليم استخدام البرامج والأدوات الإعلامية</a:t>
                      </a:r>
                      <a:endParaRPr lang="ar-SA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يضم المبدعين في مجال صناعة المحتوى بكافة المجالات الإعلامية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</a:t>
                      </a:r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صناع المحتوى الإعلامي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  <a:endParaRPr lang="en-US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  <a:tr h="2117986">
                <a:tc>
                  <a:txBody>
                    <a:bodyPr/>
                    <a:lstStyle/>
                    <a:p>
                      <a:pPr algn="ctr"/>
                      <a:endParaRPr lang="ar-SA" sz="1600" baseline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aseline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مايو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العاملون في الجمعيات الخيرية وغير ربحية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قيادات الجمعيات وأعضاء مجالس الإدارة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المهتمون بتطوير العمل المجتمعي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المتطوعون وأصحاب المبادرات المجتمعية</a:t>
                      </a:r>
                      <a:endParaRPr lang="en-US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.</a:t>
                      </a:r>
                    </a:p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تحسين مهارات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التخطيط الاستراتيجي لإدارة الجمعيات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تعزيز قدرات تنمية الموارد المالية والبشرية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تمكين الجمعيات من تحسين جودة الخدمات المقدمة للمجتمع</a:t>
                      </a:r>
                      <a:endParaRPr lang="en-US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تدريبية تهدف إلى تمكين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الجمعيات من تحسين أدائها الإعلامي وزيادة كفاءتها من خلال تبني أفضل الممارسات في الإدارة والتخطيط وتنمية الموارد </a:t>
                      </a:r>
                      <a:endParaRPr lang="en-US" sz="16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تطوير العمل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الإعلامي في الجمعيات</a:t>
                      </a:r>
                      <a:endParaRPr lang="en-US" sz="16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  <a:endParaRPr lang="en-US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396535"/>
                  </a:ext>
                </a:extLst>
              </a:tr>
            </a:tbl>
          </a:graphicData>
        </a:graphic>
      </p:graphicFrame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5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17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18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9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22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23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26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34F8464-B2DC-E4AB-913C-1BAC969F69F0}"/>
              </a:ext>
            </a:extLst>
          </p:cNvPr>
          <p:cNvSpPr txBox="1"/>
          <p:nvPr/>
        </p:nvSpPr>
        <p:spPr>
          <a:xfrm>
            <a:off x="451199" y="646008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</a:t>
            </a:r>
            <a:endParaRPr lang="en-SA" dirty="0">
              <a:solidFill>
                <a:schemeClr val="bg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9207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8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9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0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870646"/>
              </p:ext>
            </p:extLst>
          </p:nvPr>
        </p:nvGraphicFramePr>
        <p:xfrm>
          <a:off x="280784" y="1730012"/>
          <a:ext cx="11719035" cy="29682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662153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735724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914266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956549"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يونيو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المصورون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والمهتمون بالتصوير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والمونتاج، بما في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ذلك الهواة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والمحترفون الراغبون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في تطوير مهاراتهم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في هذا المجال.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تزويد المشاركين بالمهارات اللازمة</a:t>
                      </a:r>
                    </a:p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لإنتاج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صور ومقاطع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فيديو ذات جودة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عالية، وتعليمهم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كيفية تحرير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المحتوى بشكل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إبداعي ومهني. </a:t>
                      </a:r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  <a:endParaRPr lang="en-US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تدريبية تركز على تعلم أساسيات التصوير الفوتوغرافي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والفيديو،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بالإضافة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إلى مبادئ المونتاج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وتحرير الصور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والفيديوهات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"تصوير الفيديو والمونتاج"</a:t>
                      </a:r>
                      <a:endParaRPr lang="en-US" sz="16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15" name="جدول 14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660316"/>
              </p:ext>
            </p:extLst>
          </p:nvPr>
        </p:nvGraphicFramePr>
        <p:xfrm>
          <a:off x="280784" y="4698241"/>
          <a:ext cx="11719035" cy="1853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746235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914266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شهرين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يوليو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الشباب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والشابات المهتمين بالإعلام من عمر 17 سنة فما فوق 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تطوير المهارات والمعرفة الإعلامية للمتدربين وتزويدهم بالمهارات اللازمة للعمل في مجال الإعلام الجديد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تدريبي يهدف لتنمية المهارات الإعلامية للمشاركين عبر دورات متنوعة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تشمل اساسيات الإعلام , الصحافة , كتابة المحتوى , العلاقات العامة , التصوير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تدريبي إعلامي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4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6" name="مربع نص 15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2</a:t>
            </a:r>
            <a:endParaRPr lang="ar-S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60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8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9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0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975031"/>
              </p:ext>
            </p:extLst>
          </p:nvPr>
        </p:nvGraphicFramePr>
        <p:xfrm>
          <a:off x="280784" y="1730012"/>
          <a:ext cx="11719035" cy="28104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956549">
                <a:tc>
                  <a:txBody>
                    <a:bodyPr/>
                    <a:lstStyle/>
                    <a:p>
                      <a:pPr algn="ctr"/>
                      <a:endParaRPr lang="ar-SA" sz="1600" b="1" i="0" dirty="0" smtClean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أغسطس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المهتمون بصناعة المحتوى الإعلامي ومنسوبو الجهات والجمعيات، وطلاب وطالبات التخصصات الإعلامية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إكساب المشاركين أساسيات إنتاج محتوى إعلامي إبداعي وتطوير مهاراتهم في استخدام الأدوات الحديثة وتطبيقها عمليًا بكفاءة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ورشة عمل تدريبية تهدف إلى تطوير مهارات المشاركين في مجال صناعة المحتوى الإعلامي من خلال تطبيقات عملية تركز على الإبداع واستخدام الأدوات الحديثة بما يسهم في رفع جودة المحتوى 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ورشة عمل صناعة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المحتوى الإعلامي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5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</a:t>
            </a:r>
            <a:endParaRPr lang="ar-SA" sz="1400" dirty="0">
              <a:solidFill>
                <a:schemeClr val="bg1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15" name="جدول 14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220113"/>
              </p:ext>
            </p:extLst>
          </p:nvPr>
        </p:nvGraphicFramePr>
        <p:xfrm>
          <a:off x="280784" y="4589095"/>
          <a:ext cx="11719035" cy="179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633029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يومين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سبتمبر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المهتمون بدخول المجال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الإعلامي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صناع المحتوى في وسائل التواصل الاجتماعي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العاملون في الجهات الإعلامية او علاقات الجهور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تمكين المشاركين من فهم أساسيات العمل الإعلامي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وأدواره المختلفة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اكتساب المتدربين مهارات إدارة الحوار وإجراء المقابلات</a:t>
                      </a:r>
                      <a:endParaRPr lang="ar-SA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تدريبية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تهدف لتطوير مهارات المشاركين في المجال الإعلامي عبر تزويدهم بالمعارف الأساسية التي يحتاجها الإعلامي الناجح 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مهارات الإعلامي الناجح 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6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28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8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9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0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912755"/>
              </p:ext>
            </p:extLst>
          </p:nvPr>
        </p:nvGraphicFramePr>
        <p:xfrm>
          <a:off x="280784" y="1730012"/>
          <a:ext cx="11719035" cy="28104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956549">
                <a:tc>
                  <a:txBody>
                    <a:bodyPr/>
                    <a:lstStyle/>
                    <a:p>
                      <a:pPr algn="ctr"/>
                      <a:endParaRPr lang="ar-SA" sz="1600" b="1" i="0" dirty="0" smtClean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سبتمبر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المبدعون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، صانعو 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المحتوى، المسوقون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الرقميون، وكل من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يرغب في تعلم كيفية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إنشاء محتوى جذاب ومؤثر عبر الإنترنت.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تمكين المشاركين من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فهم العناصر الأساسية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لصناعة المحتوى الناجح تطوير مهارات التفكير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الإبداعي وإنتاج محتوى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يلبي احتياجات الجمهور </a:t>
                      </a:r>
                    </a:p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المستهدف.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تدريبي يركز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على تعليم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أساسيات صناعة المحتوى الرقمي وتطوير أفكار إبداعية</a:t>
                      </a:r>
                    </a:p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لإنتاج محتوى جذاب ومؤثر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ورشة عمل صناعة المحتوى وتطوير أفكار لمحتوى إبداعي</a:t>
                      </a:r>
                      <a:endParaRPr lang="en-US" sz="16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7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4</a:t>
            </a:r>
            <a:endParaRPr lang="ar-SA" sz="1400" dirty="0">
              <a:solidFill>
                <a:schemeClr val="bg1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15" name="جدول 14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147451"/>
              </p:ext>
            </p:extLst>
          </p:nvPr>
        </p:nvGraphicFramePr>
        <p:xfrm>
          <a:off x="280784" y="4589095"/>
          <a:ext cx="11719035" cy="1633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633029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أكتوبر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المبدعون المصورون وعشاق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التصوير والهواة المحترفين 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تعليم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أساسيات التصوير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تطوير مهارات المشاركين في مجال التصوير الفوتوغرافي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تعلم استخدام التقنيات الحديثة في التصوير مثل الكاميرات الرقمية والبرامج التحريرية </a:t>
                      </a:r>
                      <a:endParaRPr lang="ar-SA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مصمم لتعليم وتطوير مهارات التصوير الفوتوغرافي يستهدف عشاق التصوير والهواة المحترفين لتطوير أعمالهم ومهاراتهم الإبداعية في التصوير </a:t>
                      </a:r>
                    </a:p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</a:t>
                      </a:r>
                      <a:r>
                        <a:rPr lang="ar-SA" sz="16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التصوير الإبداعي 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8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789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47878EA-51D6-F7CE-CFBD-B2EB64EB7812}"/>
              </a:ext>
            </a:extLst>
          </p:cNvPr>
          <p:cNvGrpSpPr/>
          <p:nvPr/>
        </p:nvGrpSpPr>
        <p:grpSpPr>
          <a:xfrm>
            <a:off x="435001" y="-31531"/>
            <a:ext cx="11410602" cy="1712917"/>
            <a:chOff x="727237" y="359355"/>
            <a:chExt cx="10689989" cy="1845520"/>
          </a:xfrm>
        </p:grpSpPr>
        <p:sp>
          <p:nvSpPr>
            <p:cNvPr id="3" name="Rectangle 29">
              <a:extLst>
                <a:ext uri="{FF2B5EF4-FFF2-40B4-BE49-F238E27FC236}">
                  <a16:creationId xmlns:a16="http://schemas.microsoft.com/office/drawing/2014/main" id="{AF3FB3FD-F2F7-EC54-F835-7F25F99C849E}"/>
                </a:ext>
              </a:extLst>
            </p:cNvPr>
            <p:cNvSpPr/>
            <p:nvPr/>
          </p:nvSpPr>
          <p:spPr>
            <a:xfrm>
              <a:off x="727237" y="359355"/>
              <a:ext cx="10689989" cy="640242"/>
            </a:xfrm>
            <a:prstGeom prst="rect">
              <a:avLst/>
            </a:prstGeom>
            <a:solidFill>
              <a:srgbClr val="005C5D"/>
            </a:solidFill>
            <a:ln w="12700" cap="flat" cmpd="sng" algn="ctr">
              <a:solidFill>
                <a:srgbClr val="005C5D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DIN Next LT Arabic" panose="020B0503020203050203" pitchFamily="34" charset="-78"/>
                  <a:ea typeface="Calibri" panose="020F0502020204030204" pitchFamily="34" charset="0"/>
                  <a:cs typeface="DIN Next LT Arabic" panose="020B0503020203050203" pitchFamily="34" charset="-78"/>
                </a:rPr>
                <a:t>نبذة عن الجمعية</a:t>
              </a:r>
            </a:p>
          </p:txBody>
        </p: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1D02783C-7A06-C004-4C08-06391280C721}"/>
                </a:ext>
              </a:extLst>
            </p:cNvPr>
            <p:cNvGrpSpPr/>
            <p:nvPr/>
          </p:nvGrpSpPr>
          <p:grpSpPr>
            <a:xfrm>
              <a:off x="727237" y="1047240"/>
              <a:ext cx="10689989" cy="640242"/>
              <a:chOff x="1244542" y="-640242"/>
              <a:chExt cx="10220223" cy="640242"/>
            </a:xfrm>
          </p:grpSpPr>
          <p:sp>
            <p:nvSpPr>
              <p:cNvPr id="8" name="Rectangle 26">
                <a:extLst>
                  <a:ext uri="{FF2B5EF4-FFF2-40B4-BE49-F238E27FC236}">
                    <a16:creationId xmlns:a16="http://schemas.microsoft.com/office/drawing/2014/main" id="{08A11602-4ACA-77E7-4D87-355ED9A9ED4D}"/>
                  </a:ext>
                </a:extLst>
              </p:cNvPr>
              <p:cNvSpPr/>
              <p:nvPr/>
            </p:nvSpPr>
            <p:spPr>
              <a:xfrm>
                <a:off x="8058024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اسم الجمعية </a:t>
                </a:r>
              </a:p>
            </p:txBody>
          </p:sp>
          <p:sp>
            <p:nvSpPr>
              <p:cNvPr id="9" name="Rectangle 26">
                <a:extLst>
                  <a:ext uri="{FF2B5EF4-FFF2-40B4-BE49-F238E27FC236}">
                    <a16:creationId xmlns:a16="http://schemas.microsoft.com/office/drawing/2014/main" id="{94CC8850-38DF-EF88-03AC-908422C5CDCD}"/>
                  </a:ext>
                </a:extLst>
              </p:cNvPr>
              <p:cNvSpPr/>
              <p:nvPr/>
            </p:nvSpPr>
            <p:spPr>
              <a:xfrm>
                <a:off x="4651283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مقر الجمعية</a:t>
                </a:r>
              </a:p>
            </p:txBody>
          </p:sp>
          <p:sp>
            <p:nvSpPr>
              <p:cNvPr id="10" name="Rectangle 26">
                <a:extLst>
                  <a:ext uri="{FF2B5EF4-FFF2-40B4-BE49-F238E27FC236}">
                    <a16:creationId xmlns:a16="http://schemas.microsoft.com/office/drawing/2014/main" id="{7410BF2E-3146-C792-BE40-EEF3F5D3BFB8}"/>
                  </a:ext>
                </a:extLst>
              </p:cNvPr>
              <p:cNvSpPr/>
              <p:nvPr/>
            </p:nvSpPr>
            <p:spPr>
              <a:xfrm>
                <a:off x="1244542" y="-640242"/>
                <a:ext cx="3406741" cy="640242"/>
              </a:xfrm>
              <a:prstGeom prst="rect">
                <a:avLst/>
              </a:prstGeom>
              <a:solidFill>
                <a:srgbClr val="00AF7C"/>
              </a:solidFill>
              <a:ln w="12700" cap="flat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3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Next LT Arabic" panose="020B0503020203050203" pitchFamily="34" charset="-78"/>
                    <a:ea typeface="Calibri" panose="020F0502020204030204" pitchFamily="34" charset="0"/>
                    <a:cs typeface="DIN Next LT Arabic" panose="020B0503020203050203" pitchFamily="34" charset="-78"/>
                  </a:rPr>
                  <a:t>اختصاص الجمعية</a:t>
                </a:r>
              </a:p>
            </p:txBody>
          </p:sp>
        </p:grpSp>
        <p:sp>
          <p:nvSpPr>
            <p:cNvPr id="5" name="Rectangle 53">
              <a:extLst>
                <a:ext uri="{FF2B5EF4-FFF2-40B4-BE49-F238E27FC236}">
                  <a16:creationId xmlns:a16="http://schemas.microsoft.com/office/drawing/2014/main" id="{06E5A238-8211-A227-A523-D92A08D751B5}"/>
                </a:ext>
              </a:extLst>
            </p:cNvPr>
            <p:cNvSpPr/>
            <p:nvPr/>
          </p:nvSpPr>
          <p:spPr>
            <a:xfrm>
              <a:off x="7880121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جمعية إعلام 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6" name="Rectangle 53">
              <a:extLst>
                <a:ext uri="{FF2B5EF4-FFF2-40B4-BE49-F238E27FC236}">
                  <a16:creationId xmlns:a16="http://schemas.microsoft.com/office/drawing/2014/main" id="{5ED3CD8D-DC9B-BC91-3CB7-A4879AA212B5}"/>
                </a:ext>
              </a:extLst>
            </p:cNvPr>
            <p:cNvSpPr/>
            <p:nvPr/>
          </p:nvSpPr>
          <p:spPr>
            <a:xfrm>
              <a:off x="4290568" y="1739873"/>
              <a:ext cx="3563328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البكيرية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2EEE4C3-CFFB-F7E2-2A04-032C9B7868C6}"/>
                </a:ext>
              </a:extLst>
            </p:cNvPr>
            <p:cNvSpPr/>
            <p:nvPr/>
          </p:nvSpPr>
          <p:spPr>
            <a:xfrm>
              <a:off x="727237" y="1739873"/>
              <a:ext cx="3537105" cy="46500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b="1" kern="0" noProof="0" dirty="0" smtClean="0">
                  <a:solidFill>
                    <a:srgbClr val="1E6C54"/>
                  </a:solidFill>
                  <a:latin typeface="Sakkal Majalla" panose="02000000000000000000" pitchFamily="2" charset="-78"/>
                  <a:ea typeface="Calibri" panose="020F0502020204030204" pitchFamily="34" charset="0"/>
                  <a:cs typeface="Sakkal Majalla" panose="02000000000000000000" pitchFamily="2" charset="-78"/>
                </a:rPr>
                <a:t>إعلامية</a:t>
              </a:r>
              <a:endPara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1E6C54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endParaRPr>
            </a:p>
          </p:txBody>
        </p:sp>
      </p:grp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952800"/>
              </p:ext>
            </p:extLst>
          </p:nvPr>
        </p:nvGraphicFramePr>
        <p:xfrm>
          <a:off x="280784" y="1730012"/>
          <a:ext cx="11719035" cy="28104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956549">
                <a:tc>
                  <a:txBody>
                    <a:bodyPr/>
                    <a:lstStyle/>
                    <a:p>
                      <a:pPr algn="ctr"/>
                      <a:endParaRPr lang="ar-SA" sz="1600" b="1" i="0" dirty="0" smtClean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r>
                        <a:rPr lang="ar-SA" sz="1600" b="1" i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المخرجات</a:t>
                      </a:r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مكان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مدة التنفيذ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التاريخ المتوقع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الفئة المستهدفة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أهداف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نبذة عن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i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اسم النشاط</a:t>
                      </a:r>
                      <a:endParaRPr lang="en-US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SA" sz="1600" b="1" i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>
                    <a:solidFill>
                      <a:srgbClr val="00A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30225"/>
                  </a:ext>
                </a:extLst>
              </a:tr>
              <a:tr h="185390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نوفمبر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.العاملين في العلاقات العامة والاتصال المؤسسي , موظفي خدمة العملاء والسكرتارية , موظفي الإعلام والتسويق وصناعة المحتوى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اكتساب مهارات الاتصال الفعال </a:t>
                      </a:r>
                      <a:r>
                        <a:rPr lang="ar-SA" sz="1400" b="0" dirty="0" err="1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والتاثير</a:t>
                      </a:r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في الجمهور إدارة المواقف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والأزمات بأساليب تواصل مهنية </a:t>
                      </a:r>
                      <a:endParaRPr lang="en-US" sz="1400" b="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تمكين المتدربين من اكتساب المعارف والمهارات </a:t>
                      </a:r>
                      <a:r>
                        <a:rPr lang="ar-SA" sz="1400" dirty="0" err="1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الاساسيه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والحديثة في بناء وإدارة العلاقات مع الجمهور الداخلي والخارجي للمؤسسات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 فن المهارة في العلاقات العامة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9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  <p:sp>
        <p:nvSpPr>
          <p:cNvPr id="12" name="مربع نص 11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5</a:t>
            </a:r>
            <a:endParaRPr lang="ar-SA" sz="1400" dirty="0">
              <a:solidFill>
                <a:schemeClr val="bg1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980B75A8-5BA6-0559-1378-014E9A5BE758}"/>
              </a:ext>
            </a:extLst>
          </p:cNvPr>
          <p:cNvSpPr txBox="1"/>
          <p:nvPr/>
        </p:nvSpPr>
        <p:spPr>
          <a:xfrm>
            <a:off x="3120552" y="6460084"/>
            <a:ext cx="8768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400" dirty="0">
                <a:solidFill>
                  <a:srgbClr val="C00000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* على الجمعية رفع طلب بالأشخاص المشاركين في النشاط بمدة لا تقل عن (10) أيام عمل لتتم الموافقة النهائية على تنفيذ النشاط.</a:t>
            </a:r>
            <a:endParaRPr lang="en-US" sz="1400" dirty="0">
              <a:solidFill>
                <a:srgbClr val="C00000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15" name="جدول 14">
            <a:extLst>
              <a:ext uri="{FF2B5EF4-FFF2-40B4-BE49-F238E27FC236}">
                <a16:creationId xmlns:a16="http://schemas.microsoft.com/office/drawing/2014/main" id="{2A500914-F8D9-9A92-B102-C02974639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945128"/>
              </p:ext>
            </p:extLst>
          </p:nvPr>
        </p:nvGraphicFramePr>
        <p:xfrm>
          <a:off x="280784" y="4589095"/>
          <a:ext cx="11719035" cy="1633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84">
                  <a:extLst>
                    <a:ext uri="{9D8B030D-6E8A-4147-A177-3AD203B41FA5}">
                      <a16:colId xmlns:a16="http://schemas.microsoft.com/office/drawing/2014/main" val="780698910"/>
                    </a:ext>
                  </a:extLst>
                </a:gridCol>
                <a:gridCol w="882869">
                  <a:extLst>
                    <a:ext uri="{9D8B030D-6E8A-4147-A177-3AD203B41FA5}">
                      <a16:colId xmlns:a16="http://schemas.microsoft.com/office/drawing/2014/main" val="41885489"/>
                    </a:ext>
                  </a:extLst>
                </a:gridCol>
                <a:gridCol w="756745">
                  <a:extLst>
                    <a:ext uri="{9D8B030D-6E8A-4147-A177-3AD203B41FA5}">
                      <a16:colId xmlns:a16="http://schemas.microsoft.com/office/drawing/2014/main" val="2168030622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3375972785"/>
                    </a:ext>
                  </a:extLst>
                </a:gridCol>
                <a:gridCol w="1609467">
                  <a:extLst>
                    <a:ext uri="{9D8B030D-6E8A-4147-A177-3AD203B41FA5}">
                      <a16:colId xmlns:a16="http://schemas.microsoft.com/office/drawing/2014/main" val="2639057737"/>
                    </a:ext>
                  </a:extLst>
                </a:gridCol>
                <a:gridCol w="1813718">
                  <a:extLst>
                    <a:ext uri="{9D8B030D-6E8A-4147-A177-3AD203B41FA5}">
                      <a16:colId xmlns:a16="http://schemas.microsoft.com/office/drawing/2014/main" val="1513437354"/>
                    </a:ext>
                  </a:extLst>
                </a:gridCol>
                <a:gridCol w="2221708">
                  <a:extLst>
                    <a:ext uri="{9D8B030D-6E8A-4147-A177-3AD203B41FA5}">
                      <a16:colId xmlns:a16="http://schemas.microsoft.com/office/drawing/2014/main" val="538609834"/>
                    </a:ext>
                  </a:extLst>
                </a:gridCol>
                <a:gridCol w="1584342">
                  <a:extLst>
                    <a:ext uri="{9D8B030D-6E8A-4147-A177-3AD203B41FA5}">
                      <a16:colId xmlns:a16="http://schemas.microsoft.com/office/drawing/2014/main" val="4241249567"/>
                    </a:ext>
                  </a:extLst>
                </a:gridCol>
                <a:gridCol w="387771">
                  <a:extLst>
                    <a:ext uri="{9D8B030D-6E8A-4147-A177-3AD203B41FA5}">
                      <a16:colId xmlns:a16="http://schemas.microsoft.com/office/drawing/2014/main" val="1353431066"/>
                    </a:ext>
                  </a:extLst>
                </a:gridCol>
              </a:tblGrid>
              <a:tr h="1633029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البكيرية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يوم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ديسمبر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الإعلاميات , مشهورات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التواصل الاجتماعي , المهتمات بالإعلام الجديد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تعزيز التواصل بين</a:t>
                      </a:r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الإعلاميات والمتخصصات في مجال الإعلام </a:t>
                      </a:r>
                    </a:p>
                    <a:p>
                      <a:pPr algn="ctr"/>
                      <a:r>
                        <a:rPr lang="ar-SA" sz="1400" b="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تبادل الخبرات والتجارب بين الإعلاميات في مختلف المجالات </a:t>
                      </a:r>
                      <a:endParaRPr lang="ar-SA" sz="1400" b="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تضم الإعلاميات ومشهورات التواصل </a:t>
                      </a:r>
                      <a:r>
                        <a:rPr lang="ar-SA" sz="1400" dirty="0" err="1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الإجتماعي</a:t>
                      </a: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والمهتمات بالإعلام الجديد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جلسة حوارية نسائية </a:t>
                      </a:r>
                      <a:endParaRPr lang="en-US" sz="16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10</a:t>
                      </a:r>
                      <a:endParaRPr lang="en-US"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530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774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9">
            <a:extLst>
              <a:ext uri="{FF2B5EF4-FFF2-40B4-BE49-F238E27FC236}">
                <a16:creationId xmlns:a16="http://schemas.microsoft.com/office/drawing/2014/main" id="{2245888D-F8BE-E13C-9592-ABAE218E5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100353"/>
              </p:ext>
            </p:extLst>
          </p:nvPr>
        </p:nvGraphicFramePr>
        <p:xfrm>
          <a:off x="480537" y="1114095"/>
          <a:ext cx="11351926" cy="2832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5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891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86007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395117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</a:tblGrid>
              <a:tr h="371900"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الرابع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الثالث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الثاني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الأول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النشاط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ar-SA" sz="1200" b="0" dirty="0" err="1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774">
                <a:tc gridSpan="4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12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11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10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9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8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7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6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5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4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365F91"/>
                      </a:solidFill>
                      <a:prstDash val="solid"/>
                    </a:lnT>
                    <a:lnB w="28575">
                      <a:solidFill>
                        <a:srgbClr val="365F9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365F91"/>
                      </a:solidFill>
                      <a:prstDash val="solid"/>
                    </a:lnR>
                    <a:lnT w="28575">
                      <a:solidFill>
                        <a:srgbClr val="365F91"/>
                      </a:solidFill>
                      <a:prstDash val="solid"/>
                    </a:lnT>
                    <a:lnB w="28575">
                      <a:solidFill>
                        <a:srgbClr val="365F9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 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صناعة المحتوى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الإعلامي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</a:p>
                  </a:txBody>
                  <a:tcPr marL="0" marR="0" marT="475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تطوير الإعلامي في الجمعيات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تصوير الفيديو والمونتاج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29">
            <a:extLst>
              <a:ext uri="{FF2B5EF4-FFF2-40B4-BE49-F238E27FC236}">
                <a16:creationId xmlns:a16="http://schemas.microsoft.com/office/drawing/2014/main" id="{D1F01038-B8BC-ABB9-17D7-4ACA1ED4396A}"/>
              </a:ext>
            </a:extLst>
          </p:cNvPr>
          <p:cNvSpPr/>
          <p:nvPr/>
        </p:nvSpPr>
        <p:spPr>
          <a:xfrm>
            <a:off x="451199" y="359355"/>
            <a:ext cx="11410602" cy="640242"/>
          </a:xfrm>
          <a:prstGeom prst="rect">
            <a:avLst/>
          </a:prstGeom>
          <a:solidFill>
            <a:srgbClr val="005C5D"/>
          </a:solidFill>
          <a:ln w="12700" cap="flat" cmpd="sng" algn="ctr">
            <a:solidFill>
              <a:srgbClr val="005C5D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 Next LT Arabic" panose="020B0503020203050203" pitchFamily="34" charset="-78"/>
                <a:ea typeface="Calibri" panose="020F0502020204030204" pitchFamily="34" charset="0"/>
                <a:cs typeface="DIN Next LT Arabic" panose="020B0503020203050203" pitchFamily="34" charset="-78"/>
              </a:rPr>
              <a:t>الجدول الزمني المتوقع لتنفيذ الأنشطة</a:t>
            </a:r>
          </a:p>
        </p:txBody>
      </p:sp>
      <p:graphicFrame>
        <p:nvGraphicFramePr>
          <p:cNvPr id="5" name="object 79">
            <a:extLst>
              <a:ext uri="{FF2B5EF4-FFF2-40B4-BE49-F238E27FC236}">
                <a16:creationId xmlns:a16="http://schemas.microsoft.com/office/drawing/2014/main" id="{2245888D-F8BE-E13C-9592-ABAE218E5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025181"/>
              </p:ext>
            </p:extLst>
          </p:nvPr>
        </p:nvGraphicFramePr>
        <p:xfrm>
          <a:off x="480537" y="4132059"/>
          <a:ext cx="11351926" cy="20766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5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891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86007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395117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</a:tblGrid>
              <a:tr h="852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تدريبي إعلامي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4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475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2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ورشة عمل صناعة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المحتوى الإعلامي 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5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4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مهارات الإعلام الناجح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6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object 79">
            <a:extLst>
              <a:ext uri="{FF2B5EF4-FFF2-40B4-BE49-F238E27FC236}">
                <a16:creationId xmlns:a16="http://schemas.microsoft.com/office/drawing/2014/main" id="{2245888D-F8BE-E13C-9592-ABAE218E5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836433"/>
              </p:ext>
            </p:extLst>
          </p:nvPr>
        </p:nvGraphicFramePr>
        <p:xfrm>
          <a:off x="480538" y="6232632"/>
          <a:ext cx="11351926" cy="449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5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891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86007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395117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</a:tblGrid>
              <a:tr h="4495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ورشة عمل 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صناعة المحتوى وتطوير أفكار لمحتوى إبداعي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ar-SA" sz="105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7</a:t>
                      </a:r>
                      <a:endParaRPr sz="105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مربع نص 6"/>
          <p:cNvSpPr txBox="1"/>
          <p:nvPr/>
        </p:nvSpPr>
        <p:spPr>
          <a:xfrm>
            <a:off x="346841" y="6484883"/>
            <a:ext cx="39939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6</a:t>
            </a:r>
            <a:endParaRPr lang="ar-S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02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A34F8464-B2DC-E4AB-913C-1BAC969F69F0}"/>
              </a:ext>
            </a:extLst>
          </p:cNvPr>
          <p:cNvSpPr txBox="1"/>
          <p:nvPr/>
        </p:nvSpPr>
        <p:spPr>
          <a:xfrm>
            <a:off x="136635" y="6388957"/>
            <a:ext cx="924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7</a:t>
            </a:r>
            <a:endParaRPr lang="en-SA" dirty="0">
              <a:solidFill>
                <a:schemeClr val="bg1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  <p:graphicFrame>
        <p:nvGraphicFramePr>
          <p:cNvPr id="2" name="object 79">
            <a:extLst>
              <a:ext uri="{FF2B5EF4-FFF2-40B4-BE49-F238E27FC236}">
                <a16:creationId xmlns:a16="http://schemas.microsoft.com/office/drawing/2014/main" id="{2245888D-F8BE-E13C-9592-ABAE218E5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609103"/>
              </p:ext>
            </p:extLst>
          </p:nvPr>
        </p:nvGraphicFramePr>
        <p:xfrm>
          <a:off x="509875" y="2128978"/>
          <a:ext cx="11351926" cy="2832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5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937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4611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97814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89124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93726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97303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93214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86007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395117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</a:tblGrid>
              <a:tr h="371900"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 smtClean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الرابع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الثالث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الثاني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الربع الأول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النشاط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ar-SA" sz="1200" b="0" dirty="0" err="1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م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774">
                <a:tc gridSpan="4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12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11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10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9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8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7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6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5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4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ar-SA" sz="120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  <a:endParaRPr sz="1200" b="0" dirty="0">
                        <a:solidFill>
                          <a:schemeClr val="bg1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365F91"/>
                      </a:solidFill>
                      <a:prstDash val="solid"/>
                    </a:lnT>
                    <a:lnB w="28575">
                      <a:solidFill>
                        <a:srgbClr val="365F9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365F91"/>
                      </a:solidFill>
                      <a:prstDash val="solid"/>
                    </a:lnR>
                    <a:lnT w="28575">
                      <a:solidFill>
                        <a:srgbClr val="365F91"/>
                      </a:solidFill>
                      <a:prstDash val="solid"/>
                    </a:lnT>
                    <a:lnB w="28575">
                      <a:solidFill>
                        <a:srgbClr val="365F9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0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برنامج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التصوير الإبداعي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1</a:t>
                      </a:r>
                    </a:p>
                  </a:txBody>
                  <a:tcPr marL="0" marR="0" marT="475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دورة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فن المهارة في العلاقات العامة</a:t>
                      </a:r>
                      <a:endParaRPr lang="en-US" sz="1400" dirty="0" smtClean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2</a:t>
                      </a: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ar-SA" sz="140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جلسة</a:t>
                      </a:r>
                      <a:r>
                        <a:rPr lang="ar-SA" sz="1400" baseline="0" dirty="0" smtClean="0"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 حوارية نسائية</a:t>
                      </a:r>
                      <a:endParaRPr sz="14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50" b="0" dirty="0">
                          <a:solidFill>
                            <a:schemeClr val="bg1"/>
                          </a:solidFill>
                          <a:latin typeface="DIN Next LT Arabic" panose="020B0503020203050203" pitchFamily="34" charset="-78"/>
                          <a:cs typeface="DIN Next LT Arabic" panose="020B0503020203050203" pitchFamily="34" charset="-78"/>
                        </a:rPr>
                        <a:t>3</a:t>
                      </a:r>
                    </a:p>
                  </a:txBody>
                  <a:tcPr marL="0" marR="0" marT="355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29">
            <a:extLst>
              <a:ext uri="{FF2B5EF4-FFF2-40B4-BE49-F238E27FC236}">
                <a16:creationId xmlns:a16="http://schemas.microsoft.com/office/drawing/2014/main" id="{D1F01038-B8BC-ABB9-17D7-4ACA1ED4396A}"/>
              </a:ext>
            </a:extLst>
          </p:cNvPr>
          <p:cNvSpPr/>
          <p:nvPr/>
        </p:nvSpPr>
        <p:spPr>
          <a:xfrm>
            <a:off x="480537" y="1233562"/>
            <a:ext cx="11410602" cy="640242"/>
          </a:xfrm>
          <a:prstGeom prst="rect">
            <a:avLst/>
          </a:prstGeom>
          <a:solidFill>
            <a:srgbClr val="005C5D"/>
          </a:solidFill>
          <a:ln w="12700" cap="flat" cmpd="sng" algn="ctr">
            <a:solidFill>
              <a:srgbClr val="005C5D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 Next LT Arabic" panose="020B0503020203050203" pitchFamily="34" charset="-78"/>
                <a:ea typeface="Calibri" panose="020F0502020204030204" pitchFamily="34" charset="0"/>
                <a:cs typeface="DIN Next LT Arabic" panose="020B0503020203050203" pitchFamily="34" charset="-78"/>
              </a:rPr>
              <a:t>الجدول الزمني المتوقع لتنفيذ الأنشطة</a:t>
            </a:r>
          </a:p>
        </p:txBody>
      </p:sp>
    </p:spTree>
    <p:extLst>
      <p:ext uri="{BB962C8B-B14F-4D97-AF65-F5344CB8AC3E}">
        <p14:creationId xmlns:p14="http://schemas.microsoft.com/office/powerpoint/2010/main" val="307895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A blurry image of a blue and green background&#10;&#10;Description automatically generated">
            <a:extLst>
              <a:ext uri="{FF2B5EF4-FFF2-40B4-BE49-F238E27FC236}">
                <a16:creationId xmlns:a16="http://schemas.microsoft.com/office/drawing/2014/main" id="{CCD69D7B-8AFA-2295-5542-FC71D32EA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C498591E-96D4-276F-D97F-216C958A0EB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100000"/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7359" y="614885"/>
            <a:ext cx="1316005" cy="139321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5029D35-94E9-996B-6C3C-AE4C5CD14F23}"/>
              </a:ext>
            </a:extLst>
          </p:cNvPr>
          <p:cNvSpPr txBox="1">
            <a:spLocks/>
          </p:cNvSpPr>
          <p:nvPr/>
        </p:nvSpPr>
        <p:spPr>
          <a:xfrm>
            <a:off x="0" y="4870238"/>
            <a:ext cx="4966718" cy="12046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sz="6600" b="1" dirty="0">
                <a:solidFill>
                  <a:schemeClr val="bg1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</a:rPr>
              <a:t>شكـــرا لــــكم</a:t>
            </a:r>
            <a:endParaRPr lang="en-SA" sz="6600" b="1" dirty="0">
              <a:solidFill>
                <a:schemeClr val="bg1"/>
              </a:solidFill>
              <a:latin typeface="DIN Next LT Arabic" panose="020B0503020203050203" pitchFamily="34" charset="-78"/>
              <a:cs typeface="DIN Next LT Arabic" panose="020B0503020203050203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2444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</TotalTime>
  <Words>998</Words>
  <Application>Microsoft Office PowerPoint</Application>
  <PresentationFormat>شاشة عريضة</PresentationFormat>
  <Paragraphs>285</Paragraphs>
  <Slides>9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DIN Next LT Arabic</vt:lpstr>
      <vt:lpstr>Sakkal Majalla</vt:lpstr>
      <vt:lpstr>Times New Roman</vt:lpstr>
      <vt:lpstr>نسق Office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Tahani A. Alhakami تهاني احمد الحكمي</dc:creator>
  <cp:lastModifiedBy>User</cp:lastModifiedBy>
  <cp:revision>55</cp:revision>
  <dcterms:created xsi:type="dcterms:W3CDTF">2023-12-04T08:27:34Z</dcterms:created>
  <dcterms:modified xsi:type="dcterms:W3CDTF">2026-05-04T15:36:25Z</dcterms:modified>
</cp:coreProperties>
</file>